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4"/>
  </p:notesMasterIdLst>
  <p:sldIdLst>
    <p:sldId id="256" r:id="rId2"/>
    <p:sldId id="339" r:id="rId3"/>
    <p:sldId id="345" r:id="rId4"/>
    <p:sldId id="362" r:id="rId5"/>
    <p:sldId id="369" r:id="rId6"/>
    <p:sldId id="360" r:id="rId7"/>
    <p:sldId id="371" r:id="rId8"/>
    <p:sldId id="372" r:id="rId9"/>
    <p:sldId id="327" r:id="rId10"/>
    <p:sldId id="341" r:id="rId11"/>
    <p:sldId id="342" r:id="rId12"/>
    <p:sldId id="346" r:id="rId13"/>
    <p:sldId id="363" r:id="rId14"/>
    <p:sldId id="353" r:id="rId15"/>
    <p:sldId id="355" r:id="rId16"/>
    <p:sldId id="365" r:id="rId17"/>
    <p:sldId id="358" r:id="rId18"/>
    <p:sldId id="359" r:id="rId19"/>
    <p:sldId id="367" r:id="rId20"/>
    <p:sldId id="368" r:id="rId21"/>
    <p:sldId id="354" r:id="rId22"/>
    <p:sldId id="366" r:id="rId23"/>
    <p:sldId id="338" r:id="rId24"/>
    <p:sldId id="336" r:id="rId25"/>
    <p:sldId id="334" r:id="rId26"/>
    <p:sldId id="335" r:id="rId27"/>
    <p:sldId id="344" r:id="rId28"/>
    <p:sldId id="343" r:id="rId29"/>
    <p:sldId id="352" r:id="rId30"/>
    <p:sldId id="364" r:id="rId31"/>
    <p:sldId id="356" r:id="rId32"/>
    <p:sldId id="357"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91"/>
    <p:restoredTop sz="85637"/>
  </p:normalViewPr>
  <p:slideViewPr>
    <p:cSldViewPr snapToGrid="0">
      <p:cViewPr>
        <p:scale>
          <a:sx n="159" d="100"/>
          <a:sy n="159" d="100"/>
        </p:scale>
        <p:origin x="176" y="-1328"/>
      </p:cViewPr>
      <p:guideLst/>
    </p:cSldViewPr>
  </p:slideViewPr>
  <p:outlineViewPr>
    <p:cViewPr>
      <p:scale>
        <a:sx n="33" d="100"/>
        <a:sy n="33" d="100"/>
      </p:scale>
      <p:origin x="0" y="0"/>
    </p:cViewPr>
  </p:outlineViewPr>
  <p:notesTextViewPr>
    <p:cViewPr>
      <p:scale>
        <a:sx n="165" d="100"/>
        <a:sy n="165"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5.png>
</file>

<file path=ppt/media/image21.png>
</file>

<file path=ppt/media/image36.png>
</file>

<file path=ppt/media/image5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2024/10/21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16452075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31565563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12808114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3388386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18</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2760390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15234372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a:t>
            </a:fld>
            <a:endParaRPr kumimoji="1" lang="ja-JP" altLang="en-US"/>
          </a:p>
        </p:txBody>
      </p:sp>
    </p:spTree>
    <p:extLst>
      <p:ext uri="{BB962C8B-B14F-4D97-AF65-F5344CB8AC3E}">
        <p14:creationId xmlns:p14="http://schemas.microsoft.com/office/powerpoint/2010/main" val="25043089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10</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2024/10/21</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2024/10/21</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2024/10/21</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2024/10/21</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emf"/><Relationship Id="rId4" Type="http://schemas.openxmlformats.org/officeDocument/2006/relationships/image" Target="../media/image13.emf"/></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15.png"/><Relationship Id="rId5" Type="http://schemas.openxmlformats.org/officeDocument/2006/relationships/image" Target="../media/image14.emf"/><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emf"/><Relationship Id="rId10" Type="http://schemas.openxmlformats.org/officeDocument/2006/relationships/image" Target="../media/image25.emf"/><Relationship Id="rId4" Type="http://schemas.openxmlformats.org/officeDocument/2006/relationships/image" Target="../media/image19.emf"/><Relationship Id="rId9" Type="http://schemas.openxmlformats.org/officeDocument/2006/relationships/image" Target="../media/image24.emf"/></Relationships>
</file>

<file path=ppt/slides/_rels/slide14.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image" Target="../media/image26.emf"/><Relationship Id="rId7" Type="http://schemas.openxmlformats.org/officeDocument/2006/relationships/image" Target="../media/image30.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 Id="rId9" Type="http://schemas.openxmlformats.org/officeDocument/2006/relationships/image" Target="../media/image32.emf"/></Relationships>
</file>

<file path=ppt/slides/_rels/slide15.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16.xml.rels><?xml version="1.0" encoding="UTF-8" standalone="yes"?>
<Relationships xmlns="http://schemas.openxmlformats.org/package/2006/relationships"><Relationship Id="rId3" Type="http://schemas.openxmlformats.org/officeDocument/2006/relationships/image" Target="../media/image33.emf"/><Relationship Id="rId7" Type="http://schemas.openxmlformats.org/officeDocument/2006/relationships/image" Target="../media/image43.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42.emf"/><Relationship Id="rId5" Type="http://schemas.openxmlformats.org/officeDocument/2006/relationships/image" Target="../media/image35.emf"/><Relationship Id="rId4" Type="http://schemas.openxmlformats.org/officeDocument/2006/relationships/image" Target="../media/image41.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46.emf"/><Relationship Id="rId4" Type="http://schemas.openxmlformats.org/officeDocument/2006/relationships/image" Target="../media/image45.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46.emf"/><Relationship Id="rId4" Type="http://schemas.openxmlformats.org/officeDocument/2006/relationships/image" Target="../media/image45.emf"/></Relationships>
</file>

<file path=ppt/slides/_rels/slide21.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50.emf"/><Relationship Id="rId5" Type="http://schemas.openxmlformats.org/officeDocument/2006/relationships/image" Target="../media/image49.emf"/><Relationship Id="rId4" Type="http://schemas.openxmlformats.org/officeDocument/2006/relationships/image" Target="../media/image48.emf"/></Relationships>
</file>

<file path=ppt/slides/_rels/slide22.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51.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8" Type="http://schemas.openxmlformats.org/officeDocument/2006/relationships/image" Target="../media/image58.emf"/><Relationship Id="rId3" Type="http://schemas.openxmlformats.org/officeDocument/2006/relationships/image" Target="../media/image53.emf"/><Relationship Id="rId7" Type="http://schemas.openxmlformats.org/officeDocument/2006/relationships/image" Target="../media/image57.emf"/><Relationship Id="rId2" Type="http://schemas.openxmlformats.org/officeDocument/2006/relationships/image" Target="../media/image52.png"/><Relationship Id="rId1" Type="http://schemas.openxmlformats.org/officeDocument/2006/relationships/slideLayout" Target="../slideLayouts/slideLayout3.xml"/><Relationship Id="rId6" Type="http://schemas.openxmlformats.org/officeDocument/2006/relationships/image" Target="../media/image56.emf"/><Relationship Id="rId5" Type="http://schemas.openxmlformats.org/officeDocument/2006/relationships/image" Target="../media/image55.emf"/><Relationship Id="rId10" Type="http://schemas.openxmlformats.org/officeDocument/2006/relationships/image" Target="../media/image60.emf"/><Relationship Id="rId4" Type="http://schemas.openxmlformats.org/officeDocument/2006/relationships/image" Target="../media/image54.emf"/><Relationship Id="rId9" Type="http://schemas.openxmlformats.org/officeDocument/2006/relationships/image" Target="../media/image59.emf"/></Relationships>
</file>

<file path=ppt/slides/_rels/slide29.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64.emf"/><Relationship Id="rId5" Type="http://schemas.openxmlformats.org/officeDocument/2006/relationships/image" Target="../media/image63.emf"/><Relationship Id="rId4" Type="http://schemas.openxmlformats.org/officeDocument/2006/relationships/image" Target="../media/image62.emf"/></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62.emf"/><Relationship Id="rId7" Type="http://schemas.openxmlformats.org/officeDocument/2006/relationships/image" Target="../media/image66.emf"/><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65.emf"/><Relationship Id="rId5" Type="http://schemas.openxmlformats.org/officeDocument/2006/relationships/image" Target="../media/image64.emf"/><Relationship Id="rId4" Type="http://schemas.openxmlformats.org/officeDocument/2006/relationships/image" Target="../media/image63.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ブラックホールを回る</a:t>
            </a:r>
            <a:br>
              <a:rPr lang="en-US" altLang="ja-JP" sz="4400" dirty="0"/>
            </a:br>
            <a:r>
              <a:rPr lang="ja-JP" altLang="en-US" sz="4400"/>
              <a:t>薄い降着円盤の作る像</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sz="1800" dirty="0">
                <a:solidFill>
                  <a:schemeClr val="bg2">
                    <a:lumMod val="50000"/>
                  </a:schemeClr>
                </a:solidFill>
              </a:rPr>
              <a:t>Review: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ja-JP" altLang="en-US" sz="1800">
                <a:solidFill>
                  <a:schemeClr val="bg2">
                    <a:lumMod val="50000"/>
                  </a:schemeClr>
                </a:solidFill>
              </a:rPr>
              <a:t> </a:t>
            </a:r>
            <a:r>
              <a:rPr lang="en-US" altLang="ja-JP" sz="1800" dirty="0">
                <a:solidFill>
                  <a:schemeClr val="bg2">
                    <a:lumMod val="50000"/>
                  </a:schemeClr>
                </a:solidFill>
              </a:rPr>
              <a:t>1979</a:t>
            </a:r>
          </a:p>
          <a:p>
            <a:pPr marL="0" indent="0" eaLnBrk="0">
              <a:lnSpc>
                <a:spcPct val="150000"/>
              </a:lnSpc>
              <a:spcBef>
                <a:spcPts val="0"/>
              </a:spcBef>
              <a:buNone/>
            </a:pPr>
            <a:r>
              <a:rPr lang="en-US" altLang="ja-JP" sz="1800" dirty="0">
                <a:solidFill>
                  <a:schemeClr val="bg2">
                    <a:lumMod val="50000"/>
                  </a:schemeClr>
                </a:solidFill>
              </a:rPr>
              <a:t>image of sphere black hole with thin accretion disk</a:t>
            </a: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2742574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また、光の世界間隔は常にゼロなので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10</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13" name="図 12">
            <a:extLst>
              <a:ext uri="{FF2B5EF4-FFF2-40B4-BE49-F238E27FC236}">
                <a16:creationId xmlns:a16="http://schemas.microsoft.com/office/drawing/2014/main" id="{281314CB-44C6-0D6E-A9D7-0423AFAD5F96}"/>
              </a:ext>
            </a:extLst>
          </p:cNvPr>
          <p:cNvPicPr>
            <a:picLocks noChangeAspect="1"/>
          </p:cNvPicPr>
          <p:nvPr/>
        </p:nvPicPr>
        <p:blipFill>
          <a:blip r:embed="rId7"/>
          <a:stretch>
            <a:fillRect/>
          </a:stretch>
        </p:blipFill>
        <p:spPr>
          <a:xfrm>
            <a:off x="2734991" y="5274906"/>
            <a:ext cx="3674016" cy="549656"/>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11</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距離を</a:t>
            </a:r>
            <a:r>
              <a:rPr lang="en-US" altLang="ja-JP" sz="1800" dirty="0"/>
              <a:t>BH</a:t>
            </a:r>
            <a:r>
              <a:rPr lang="ja-JP" altLang="en-US" sz="1800"/>
              <a:t>の質量でスケーリングして、</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とすると、光の運動可能領域の式は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11" name="図 10">
            <a:extLst>
              <a:ext uri="{FF2B5EF4-FFF2-40B4-BE49-F238E27FC236}">
                <a16:creationId xmlns:a16="http://schemas.microsoft.com/office/drawing/2014/main" id="{3E4DB658-FD90-D921-F14F-256944FE3D93}"/>
              </a:ext>
            </a:extLst>
          </p:cNvPr>
          <p:cNvPicPr>
            <a:picLocks noChangeAspect="1"/>
          </p:cNvPicPr>
          <p:nvPr/>
        </p:nvPicPr>
        <p:blipFill>
          <a:blip r:embed="rId6"/>
          <a:stretch>
            <a:fillRect/>
          </a:stretch>
        </p:blipFill>
        <p:spPr>
          <a:xfrm>
            <a:off x="2006221" y="3084062"/>
            <a:ext cx="5131555" cy="3441728"/>
          </a:xfrm>
          <a:prstGeom prst="rect">
            <a:avLst/>
          </a:prstGeom>
        </p:spPr>
      </p:pic>
      <p:pic>
        <p:nvPicPr>
          <p:cNvPr id="13" name="図 12">
            <a:extLst>
              <a:ext uri="{FF2B5EF4-FFF2-40B4-BE49-F238E27FC236}">
                <a16:creationId xmlns:a16="http://schemas.microsoft.com/office/drawing/2014/main" id="{9E9DF71C-16E5-3212-B0A9-C712BA88CB9B}"/>
              </a:ext>
            </a:extLst>
          </p:cNvPr>
          <p:cNvPicPr>
            <a:picLocks noChangeAspect="1"/>
          </p:cNvPicPr>
          <p:nvPr/>
        </p:nvPicPr>
        <p:blipFill>
          <a:blip r:embed="rId7"/>
          <a:stretch>
            <a:fillRect/>
          </a:stretch>
        </p:blipFill>
        <p:spPr>
          <a:xfrm>
            <a:off x="4699818" y="2450787"/>
            <a:ext cx="2180918" cy="555573"/>
          </a:xfrm>
          <a:prstGeom prst="rect">
            <a:avLst/>
          </a:prstGeom>
        </p:spPr>
      </p:pic>
      <p:pic>
        <p:nvPicPr>
          <p:cNvPr id="14" name="図 13">
            <a:extLst>
              <a:ext uri="{FF2B5EF4-FFF2-40B4-BE49-F238E27FC236}">
                <a16:creationId xmlns:a16="http://schemas.microsoft.com/office/drawing/2014/main" id="{47FB9B57-2559-E301-E7A4-ADF78AAA595A}"/>
              </a:ext>
            </a:extLst>
          </p:cNvPr>
          <p:cNvPicPr>
            <a:picLocks noChangeAspect="1"/>
          </p:cNvPicPr>
          <p:nvPr/>
        </p:nvPicPr>
        <p:blipFill>
          <a:blip r:embed="rId8"/>
          <a:stretch>
            <a:fillRect/>
          </a:stretch>
        </p:blipFill>
        <p:spPr>
          <a:xfrm>
            <a:off x="3565029" y="1809697"/>
            <a:ext cx="3315707" cy="555573"/>
          </a:xfrm>
          <a:prstGeom prst="rect">
            <a:avLst/>
          </a:prstGeom>
        </p:spPr>
      </p:pic>
    </p:spTree>
    <p:extLst>
      <p:ext uri="{BB962C8B-B14F-4D97-AF65-F5344CB8AC3E}">
        <p14:creationId xmlns:p14="http://schemas.microsoft.com/office/powerpoint/2010/main" val="4206851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22411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30684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6710078" y="4162234"/>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6710078" y="4831373"/>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6710078" y="5479515"/>
            <a:ext cx="217491" cy="172878"/>
          </a:xfrm>
          <a:prstGeom prst="rect">
            <a:avLst/>
          </a:prstGeom>
        </p:spPr>
      </p:pic>
      <p:pic>
        <p:nvPicPr>
          <p:cNvPr id="21" name="図 20">
            <a:extLst>
              <a:ext uri="{FF2B5EF4-FFF2-40B4-BE49-F238E27FC236}">
                <a16:creationId xmlns:a16="http://schemas.microsoft.com/office/drawing/2014/main" id="{43B6E153-C422-8F12-FDCD-03CF737193A1}"/>
              </a:ext>
            </a:extLst>
          </p:cNvPr>
          <p:cNvPicPr>
            <a:picLocks noChangeAspect="1"/>
          </p:cNvPicPr>
          <p:nvPr/>
        </p:nvPicPr>
        <p:blipFill>
          <a:blip r:embed="rId6"/>
          <a:stretch>
            <a:fillRect/>
          </a:stretch>
        </p:blipFill>
        <p:spPr>
          <a:xfrm>
            <a:off x="2346134" y="3502740"/>
            <a:ext cx="4451729" cy="2985769"/>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BH</a:t>
            </a:r>
            <a:r>
              <a:rPr lang="ja-JP" altLang="en-US" sz="1800"/>
              <a:t>と光の最近接距離を　　、　　　　　とおくと微分方程式は以下のように書き換えられる。</a:t>
            </a:r>
            <a:r>
              <a:rPr lang="en-US" altLang="ja-JP" sz="1800" dirty="0"/>
              <a:t> </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最近接点から　　が大きくなるにつれ　　は小さくなるので</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a:t>/n</a:t>
            </a:r>
            <a:endParaRPr lang="en-US" dirty="0"/>
          </a:p>
        </p:txBody>
      </p:sp>
      <p:pic>
        <p:nvPicPr>
          <p:cNvPr id="11" name="図 10">
            <a:extLst>
              <a:ext uri="{FF2B5EF4-FFF2-40B4-BE49-F238E27FC236}">
                <a16:creationId xmlns:a16="http://schemas.microsoft.com/office/drawing/2014/main" id="{7727D6FB-C00B-5C85-4B96-B855748C2D29}"/>
              </a:ext>
            </a:extLst>
          </p:cNvPr>
          <p:cNvPicPr>
            <a:picLocks noChangeAspect="1"/>
          </p:cNvPicPr>
          <p:nvPr/>
        </p:nvPicPr>
        <p:blipFill>
          <a:blip r:embed="rId3"/>
          <a:stretch>
            <a:fillRect/>
          </a:stretch>
        </p:blipFill>
        <p:spPr>
          <a:xfrm>
            <a:off x="3297736" y="1446280"/>
            <a:ext cx="171450" cy="158750"/>
          </a:xfrm>
          <a:prstGeom prst="rect">
            <a:avLst/>
          </a:prstGeom>
        </p:spPr>
      </p:pic>
      <p:pic>
        <p:nvPicPr>
          <p:cNvPr id="5" name="図 4">
            <a:extLst>
              <a:ext uri="{FF2B5EF4-FFF2-40B4-BE49-F238E27FC236}">
                <a16:creationId xmlns:a16="http://schemas.microsoft.com/office/drawing/2014/main" id="{512748F0-7472-B6DD-6138-46E7AEC17A2F}"/>
              </a:ext>
            </a:extLst>
          </p:cNvPr>
          <p:cNvPicPr>
            <a:picLocks noChangeAspect="1"/>
          </p:cNvPicPr>
          <p:nvPr/>
        </p:nvPicPr>
        <p:blipFill>
          <a:blip r:embed="rId4"/>
          <a:stretch>
            <a:fillRect/>
          </a:stretch>
        </p:blipFill>
        <p:spPr>
          <a:xfrm>
            <a:off x="4035274" y="1235305"/>
            <a:ext cx="695837" cy="565845"/>
          </a:xfrm>
          <a:prstGeom prst="rect">
            <a:avLst/>
          </a:prstGeom>
        </p:spPr>
      </p:pic>
      <p:pic>
        <p:nvPicPr>
          <p:cNvPr id="8" name="図 7">
            <a:extLst>
              <a:ext uri="{FF2B5EF4-FFF2-40B4-BE49-F238E27FC236}">
                <a16:creationId xmlns:a16="http://schemas.microsoft.com/office/drawing/2014/main" id="{F35D1C41-199F-F97F-20C4-B4E47A0D04FB}"/>
              </a:ext>
            </a:extLst>
          </p:cNvPr>
          <p:cNvPicPr>
            <a:picLocks noChangeAspect="1"/>
          </p:cNvPicPr>
          <p:nvPr/>
        </p:nvPicPr>
        <p:blipFill>
          <a:blip r:embed="rId5"/>
          <a:stretch>
            <a:fillRect/>
          </a:stretch>
        </p:blipFill>
        <p:spPr>
          <a:xfrm>
            <a:off x="992334" y="4226218"/>
            <a:ext cx="2614118" cy="903059"/>
          </a:xfrm>
          <a:prstGeom prst="rect">
            <a:avLst/>
          </a:prstGeom>
        </p:spPr>
      </p:pic>
      <p:pic>
        <p:nvPicPr>
          <p:cNvPr id="13" name="図 12">
            <a:extLst>
              <a:ext uri="{FF2B5EF4-FFF2-40B4-BE49-F238E27FC236}">
                <a16:creationId xmlns:a16="http://schemas.microsoft.com/office/drawing/2014/main" id="{17DD79EA-67AC-6C35-AE3F-5EB5E137DDCE}"/>
              </a:ext>
            </a:extLst>
          </p:cNvPr>
          <p:cNvPicPr>
            <a:picLocks noChangeAspect="1"/>
          </p:cNvPicPr>
          <p:nvPr/>
        </p:nvPicPr>
        <p:blipFill>
          <a:blip r:embed="rId6"/>
          <a:stretch>
            <a:fillRect/>
          </a:stretch>
        </p:blipFill>
        <p:spPr>
          <a:xfrm>
            <a:off x="6062892" y="3993878"/>
            <a:ext cx="2730046" cy="1995311"/>
          </a:xfrm>
          <a:prstGeom prst="rect">
            <a:avLst/>
          </a:prstGeom>
        </p:spPr>
      </p:pic>
      <p:pic>
        <p:nvPicPr>
          <p:cNvPr id="14" name="図 13">
            <a:extLst>
              <a:ext uri="{FF2B5EF4-FFF2-40B4-BE49-F238E27FC236}">
                <a16:creationId xmlns:a16="http://schemas.microsoft.com/office/drawing/2014/main" id="{89B2DEDE-EAB2-CE8C-B6BA-605C25BF40B2}"/>
              </a:ext>
            </a:extLst>
          </p:cNvPr>
          <p:cNvPicPr>
            <a:picLocks noChangeAspect="1"/>
          </p:cNvPicPr>
          <p:nvPr/>
        </p:nvPicPr>
        <p:blipFill>
          <a:blip r:embed="rId7"/>
          <a:stretch>
            <a:fillRect/>
          </a:stretch>
        </p:blipFill>
        <p:spPr>
          <a:xfrm>
            <a:off x="992334" y="2336987"/>
            <a:ext cx="7159332" cy="1560206"/>
          </a:xfrm>
          <a:prstGeom prst="rect">
            <a:avLst/>
          </a:prstGeom>
        </p:spPr>
      </p:pic>
      <p:pic>
        <p:nvPicPr>
          <p:cNvPr id="16" name="図 15">
            <a:extLst>
              <a:ext uri="{FF2B5EF4-FFF2-40B4-BE49-F238E27FC236}">
                <a16:creationId xmlns:a16="http://schemas.microsoft.com/office/drawing/2014/main" id="{E00F17BD-E01A-B409-0465-727CBF67128A}"/>
              </a:ext>
            </a:extLst>
          </p:cNvPr>
          <p:cNvPicPr>
            <a:picLocks noChangeAspect="1"/>
          </p:cNvPicPr>
          <p:nvPr/>
        </p:nvPicPr>
        <p:blipFill>
          <a:blip r:embed="rId8"/>
          <a:stretch>
            <a:fillRect/>
          </a:stretch>
        </p:blipFill>
        <p:spPr>
          <a:xfrm>
            <a:off x="2267114" y="5507085"/>
            <a:ext cx="133186" cy="219757"/>
          </a:xfrm>
          <a:prstGeom prst="rect">
            <a:avLst/>
          </a:prstGeom>
        </p:spPr>
      </p:pic>
      <p:pic>
        <p:nvPicPr>
          <p:cNvPr id="19" name="図 18">
            <a:extLst>
              <a:ext uri="{FF2B5EF4-FFF2-40B4-BE49-F238E27FC236}">
                <a16:creationId xmlns:a16="http://schemas.microsoft.com/office/drawing/2014/main" id="{90EB16EF-0DB0-72CF-9BC6-222DA33FA220}"/>
              </a:ext>
            </a:extLst>
          </p:cNvPr>
          <p:cNvPicPr>
            <a:picLocks noChangeAspect="1"/>
          </p:cNvPicPr>
          <p:nvPr/>
        </p:nvPicPr>
        <p:blipFill>
          <a:blip r:embed="rId9"/>
          <a:stretch>
            <a:fillRect/>
          </a:stretch>
        </p:blipFill>
        <p:spPr>
          <a:xfrm>
            <a:off x="4747513" y="5570859"/>
            <a:ext cx="174334" cy="155983"/>
          </a:xfrm>
          <a:prstGeom prst="rect">
            <a:avLst/>
          </a:prstGeom>
        </p:spPr>
      </p:pic>
      <p:pic>
        <p:nvPicPr>
          <p:cNvPr id="20" name="図 19">
            <a:extLst>
              <a:ext uri="{FF2B5EF4-FFF2-40B4-BE49-F238E27FC236}">
                <a16:creationId xmlns:a16="http://schemas.microsoft.com/office/drawing/2014/main" id="{59BB7FD2-E5C4-B08D-0D35-2D4C52FBE4BA}"/>
              </a:ext>
            </a:extLst>
          </p:cNvPr>
          <p:cNvPicPr>
            <a:picLocks noChangeAspect="1"/>
          </p:cNvPicPr>
          <p:nvPr/>
        </p:nvPicPr>
        <p:blipFill>
          <a:blip r:embed="rId10"/>
          <a:stretch>
            <a:fillRect/>
          </a:stretch>
        </p:blipFill>
        <p:spPr>
          <a:xfrm>
            <a:off x="992334" y="5968983"/>
            <a:ext cx="3822900" cy="522463"/>
          </a:xfrm>
          <a:prstGeom prst="rect">
            <a:avLst/>
          </a:prstGeom>
        </p:spPr>
      </p:pic>
    </p:spTree>
    <p:extLst>
      <p:ext uri="{BB962C8B-B14F-4D97-AF65-F5344CB8AC3E}">
        <p14:creationId xmlns:p14="http://schemas.microsoft.com/office/powerpoint/2010/main" val="7095488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最近接点から無限遠までの角度</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最近接点から無限遠まで、光の軌道の角度を計算する。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a:t>/n</a:t>
            </a:r>
            <a:endParaRPr lang="en-US" dirty="0"/>
          </a:p>
        </p:txBody>
      </p:sp>
      <p:pic>
        <p:nvPicPr>
          <p:cNvPr id="12" name="図 11">
            <a:extLst>
              <a:ext uri="{FF2B5EF4-FFF2-40B4-BE49-F238E27FC236}">
                <a16:creationId xmlns:a16="http://schemas.microsoft.com/office/drawing/2014/main" id="{B1D97E5A-EA74-8966-977E-1491642F53E6}"/>
              </a:ext>
            </a:extLst>
          </p:cNvPr>
          <p:cNvPicPr>
            <a:picLocks noChangeAspect="1"/>
          </p:cNvPicPr>
          <p:nvPr/>
        </p:nvPicPr>
        <p:blipFill>
          <a:blip r:embed="rId3">
            <a:duotone>
              <a:prstClr val="black"/>
              <a:schemeClr val="bg1">
                <a:lumMod val="75000"/>
                <a:tint val="45000"/>
                <a:satMod val="400000"/>
              </a:schemeClr>
            </a:duotone>
          </a:blip>
          <a:stretch>
            <a:fillRect/>
          </a:stretch>
        </p:blipFill>
        <p:spPr>
          <a:xfrm>
            <a:off x="6889750" y="350441"/>
            <a:ext cx="596900" cy="419100"/>
          </a:xfrm>
          <a:prstGeom prst="rect">
            <a:avLst/>
          </a:prstGeom>
        </p:spPr>
      </p:pic>
      <p:pic>
        <p:nvPicPr>
          <p:cNvPr id="14" name="図 13">
            <a:extLst>
              <a:ext uri="{FF2B5EF4-FFF2-40B4-BE49-F238E27FC236}">
                <a16:creationId xmlns:a16="http://schemas.microsoft.com/office/drawing/2014/main" id="{FA605EAB-0D25-0461-3DB2-E02B2AB9F9F7}"/>
              </a:ext>
            </a:extLst>
          </p:cNvPr>
          <p:cNvPicPr>
            <a:picLocks noChangeAspect="1"/>
          </p:cNvPicPr>
          <p:nvPr/>
        </p:nvPicPr>
        <p:blipFill>
          <a:blip r:embed="rId4"/>
          <a:stretch>
            <a:fillRect/>
          </a:stretch>
        </p:blipFill>
        <p:spPr>
          <a:xfrm>
            <a:off x="6992987" y="1909739"/>
            <a:ext cx="900347" cy="655744"/>
          </a:xfrm>
          <a:prstGeom prst="rect">
            <a:avLst/>
          </a:prstGeom>
        </p:spPr>
      </p:pic>
      <p:pic>
        <p:nvPicPr>
          <p:cNvPr id="15" name="図 14">
            <a:extLst>
              <a:ext uri="{FF2B5EF4-FFF2-40B4-BE49-F238E27FC236}">
                <a16:creationId xmlns:a16="http://schemas.microsoft.com/office/drawing/2014/main" id="{D9573EF2-8128-4F06-F9A7-1151629FB0EB}"/>
              </a:ext>
            </a:extLst>
          </p:cNvPr>
          <p:cNvPicPr>
            <a:picLocks noChangeAspect="1"/>
          </p:cNvPicPr>
          <p:nvPr/>
        </p:nvPicPr>
        <p:blipFill>
          <a:blip r:embed="rId5"/>
          <a:stretch>
            <a:fillRect/>
          </a:stretch>
        </p:blipFill>
        <p:spPr>
          <a:xfrm>
            <a:off x="731887" y="1918181"/>
            <a:ext cx="5911983" cy="2448396"/>
          </a:xfrm>
          <a:prstGeom prst="rect">
            <a:avLst/>
          </a:prstGeom>
        </p:spPr>
      </p:pic>
      <p:pic>
        <p:nvPicPr>
          <p:cNvPr id="17" name="図 16">
            <a:extLst>
              <a:ext uri="{FF2B5EF4-FFF2-40B4-BE49-F238E27FC236}">
                <a16:creationId xmlns:a16="http://schemas.microsoft.com/office/drawing/2014/main" id="{11114AEE-C32F-D814-2F3E-62078A1C0C07}"/>
              </a:ext>
            </a:extLst>
          </p:cNvPr>
          <p:cNvPicPr>
            <a:picLocks noChangeAspect="1"/>
          </p:cNvPicPr>
          <p:nvPr/>
        </p:nvPicPr>
        <p:blipFill>
          <a:blip r:embed="rId6"/>
          <a:stretch>
            <a:fillRect/>
          </a:stretch>
        </p:blipFill>
        <p:spPr>
          <a:xfrm>
            <a:off x="2744973" y="4542349"/>
            <a:ext cx="2578571" cy="569818"/>
          </a:xfrm>
          <a:prstGeom prst="rect">
            <a:avLst/>
          </a:prstGeom>
        </p:spPr>
      </p:pic>
      <p:pic>
        <p:nvPicPr>
          <p:cNvPr id="18" name="図 17">
            <a:extLst>
              <a:ext uri="{FF2B5EF4-FFF2-40B4-BE49-F238E27FC236}">
                <a16:creationId xmlns:a16="http://schemas.microsoft.com/office/drawing/2014/main" id="{B3BC6072-A27D-DD20-AB9B-7C9F3A337F86}"/>
              </a:ext>
            </a:extLst>
          </p:cNvPr>
          <p:cNvPicPr>
            <a:picLocks noChangeAspect="1"/>
          </p:cNvPicPr>
          <p:nvPr/>
        </p:nvPicPr>
        <p:blipFill>
          <a:blip r:embed="rId7"/>
          <a:stretch>
            <a:fillRect/>
          </a:stretch>
        </p:blipFill>
        <p:spPr>
          <a:xfrm>
            <a:off x="1387742" y="5560200"/>
            <a:ext cx="2975716" cy="569818"/>
          </a:xfrm>
          <a:prstGeom prst="rect">
            <a:avLst/>
          </a:prstGeom>
        </p:spPr>
      </p:pic>
      <p:pic>
        <p:nvPicPr>
          <p:cNvPr id="19" name="図 18">
            <a:extLst>
              <a:ext uri="{FF2B5EF4-FFF2-40B4-BE49-F238E27FC236}">
                <a16:creationId xmlns:a16="http://schemas.microsoft.com/office/drawing/2014/main" id="{DC948B02-70C9-7AEE-1A14-0738D46CEB01}"/>
              </a:ext>
            </a:extLst>
          </p:cNvPr>
          <p:cNvPicPr>
            <a:picLocks noChangeAspect="1"/>
          </p:cNvPicPr>
          <p:nvPr/>
        </p:nvPicPr>
        <p:blipFill>
          <a:blip r:embed="rId8"/>
          <a:stretch>
            <a:fillRect/>
          </a:stretch>
        </p:blipFill>
        <p:spPr>
          <a:xfrm>
            <a:off x="4620952" y="5240498"/>
            <a:ext cx="2465779" cy="1238250"/>
          </a:xfrm>
          <a:prstGeom prst="rect">
            <a:avLst/>
          </a:prstGeom>
        </p:spPr>
      </p:pic>
      <p:pic>
        <p:nvPicPr>
          <p:cNvPr id="20" name="図 19">
            <a:extLst>
              <a:ext uri="{FF2B5EF4-FFF2-40B4-BE49-F238E27FC236}">
                <a16:creationId xmlns:a16="http://schemas.microsoft.com/office/drawing/2014/main" id="{863AC0EB-52D9-061C-E224-4B60B79B3E4B}"/>
              </a:ext>
            </a:extLst>
          </p:cNvPr>
          <p:cNvPicPr>
            <a:picLocks noChangeAspect="1"/>
          </p:cNvPicPr>
          <p:nvPr/>
        </p:nvPicPr>
        <p:blipFill>
          <a:blip r:embed="rId9"/>
          <a:stretch>
            <a:fillRect/>
          </a:stretch>
        </p:blipFill>
        <p:spPr>
          <a:xfrm>
            <a:off x="6957733" y="2830507"/>
            <a:ext cx="1708150" cy="539750"/>
          </a:xfrm>
          <a:prstGeom prst="rect">
            <a:avLst/>
          </a:prstGeom>
        </p:spPr>
      </p:pic>
      <p:cxnSp>
        <p:nvCxnSpPr>
          <p:cNvPr id="22" name="直線コネクタ 21">
            <a:extLst>
              <a:ext uri="{FF2B5EF4-FFF2-40B4-BE49-F238E27FC236}">
                <a16:creationId xmlns:a16="http://schemas.microsoft.com/office/drawing/2014/main" id="{BEF5C24C-FED4-F91F-FFD4-19FE0CA8C78F}"/>
              </a:ext>
            </a:extLst>
          </p:cNvPr>
          <p:cNvCxnSpPr>
            <a:cxnSpLocks/>
          </p:cNvCxnSpPr>
          <p:nvPr/>
        </p:nvCxnSpPr>
        <p:spPr>
          <a:xfrm>
            <a:off x="6784263" y="1802069"/>
            <a:ext cx="0" cy="2648848"/>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58091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　</a:t>
            </a:r>
            <a:r>
              <a:rPr kumimoji="1" lang="en-US" altLang="ja-JP" dirty="0">
                <a:latin typeface="Hiragino Kaku Gothic Std W8" panose="020B0800000000000000" pitchFamily="34" charset="-128"/>
                <a:ea typeface="Hiragino Kaku Gothic Std W8" panose="020B0800000000000000" pitchFamily="34" charset="-128"/>
              </a:rPr>
              <a:t>(1/2)</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光が円軌道を持つ　　　　　　に近い状況　　　　　　　　　で、光は</a:t>
            </a:r>
            <a:endParaRPr lang="en-US" altLang="ja-JP" sz="1800" dirty="0"/>
          </a:p>
          <a:p>
            <a:pPr marL="0" indent="0" eaLnBrk="0">
              <a:lnSpc>
                <a:spcPct val="150000"/>
              </a:lnSpc>
              <a:spcBef>
                <a:spcPts val="0"/>
              </a:spcBef>
              <a:buNone/>
            </a:pPr>
            <a:r>
              <a:rPr lang="en-US" altLang="ja-JP" sz="1800" dirty="0"/>
              <a:t>BH</a:t>
            </a:r>
            <a:r>
              <a:rPr lang="ja-JP" altLang="en-US" sz="1800"/>
              <a:t>を周回すると考えられる。そこで、衝突係数と光が周回する回数　　の関係を導く。</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en-US" altLang="ja-JP" sz="1800" dirty="0"/>
              <a:t>(1)</a:t>
            </a:r>
            <a:r>
              <a:rPr lang="ja-JP" altLang="en-US" sz="1800"/>
              <a:t>　第一種楕円積分のさまざまな解析結果を利用すると、以下が導ける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右図の幾何的な考察から</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　　について解くと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a:t>/n</a:t>
            </a:r>
            <a:endParaRPr lang="en-US" dirty="0"/>
          </a:p>
        </p:txBody>
      </p:sp>
      <p:pic>
        <p:nvPicPr>
          <p:cNvPr id="5" name="図 4">
            <a:extLst>
              <a:ext uri="{FF2B5EF4-FFF2-40B4-BE49-F238E27FC236}">
                <a16:creationId xmlns:a16="http://schemas.microsoft.com/office/drawing/2014/main" id="{63854E2D-67C2-9F8C-17EE-76608289D514}"/>
              </a:ext>
            </a:extLst>
          </p:cNvPr>
          <p:cNvPicPr>
            <a:picLocks noChangeAspect="1"/>
          </p:cNvPicPr>
          <p:nvPr/>
        </p:nvPicPr>
        <p:blipFill>
          <a:blip r:embed="rId3"/>
          <a:stretch>
            <a:fillRect/>
          </a:stretch>
        </p:blipFill>
        <p:spPr>
          <a:xfrm>
            <a:off x="5296916" y="1427111"/>
            <a:ext cx="1557782" cy="247373"/>
          </a:xfrm>
          <a:prstGeom prst="rect">
            <a:avLst/>
          </a:prstGeom>
        </p:spPr>
      </p:pic>
      <p:pic>
        <p:nvPicPr>
          <p:cNvPr id="6" name="図 5">
            <a:extLst>
              <a:ext uri="{FF2B5EF4-FFF2-40B4-BE49-F238E27FC236}">
                <a16:creationId xmlns:a16="http://schemas.microsoft.com/office/drawing/2014/main" id="{A20F1400-9347-763F-C046-432AD80E7290}"/>
              </a:ext>
            </a:extLst>
          </p:cNvPr>
          <p:cNvPicPr>
            <a:picLocks noChangeAspect="1"/>
          </p:cNvPicPr>
          <p:nvPr/>
        </p:nvPicPr>
        <p:blipFill>
          <a:blip r:embed="rId4"/>
          <a:stretch>
            <a:fillRect/>
          </a:stretch>
        </p:blipFill>
        <p:spPr>
          <a:xfrm>
            <a:off x="2802120" y="1424066"/>
            <a:ext cx="879628" cy="182692"/>
          </a:xfrm>
          <a:prstGeom prst="rect">
            <a:avLst/>
          </a:prstGeom>
        </p:spPr>
      </p:pic>
      <p:pic>
        <p:nvPicPr>
          <p:cNvPr id="8" name="図 7">
            <a:extLst>
              <a:ext uri="{FF2B5EF4-FFF2-40B4-BE49-F238E27FC236}">
                <a16:creationId xmlns:a16="http://schemas.microsoft.com/office/drawing/2014/main" id="{20027402-F416-DA5E-0790-B73600669EFB}"/>
              </a:ext>
            </a:extLst>
          </p:cNvPr>
          <p:cNvPicPr>
            <a:picLocks noChangeAspect="1"/>
          </p:cNvPicPr>
          <p:nvPr/>
        </p:nvPicPr>
        <p:blipFill>
          <a:blip r:embed="rId5"/>
          <a:stretch>
            <a:fillRect/>
          </a:stretch>
        </p:blipFill>
        <p:spPr>
          <a:xfrm>
            <a:off x="7901816" y="1888217"/>
            <a:ext cx="152788" cy="129870"/>
          </a:xfrm>
          <a:prstGeom prst="rect">
            <a:avLst/>
          </a:prstGeom>
        </p:spPr>
      </p:pic>
      <p:pic>
        <p:nvPicPr>
          <p:cNvPr id="14" name="図 13">
            <a:extLst>
              <a:ext uri="{FF2B5EF4-FFF2-40B4-BE49-F238E27FC236}">
                <a16:creationId xmlns:a16="http://schemas.microsoft.com/office/drawing/2014/main" id="{000BDB95-6C9F-8E3A-FF9A-AB28EF96A02B}"/>
              </a:ext>
            </a:extLst>
          </p:cNvPr>
          <p:cNvPicPr>
            <a:picLocks noChangeAspect="1"/>
          </p:cNvPicPr>
          <p:nvPr/>
        </p:nvPicPr>
        <p:blipFill>
          <a:blip r:embed="rId6"/>
          <a:stretch>
            <a:fillRect/>
          </a:stretch>
        </p:blipFill>
        <p:spPr>
          <a:xfrm>
            <a:off x="5606363" y="4091278"/>
            <a:ext cx="2908674" cy="2125865"/>
          </a:xfrm>
          <a:prstGeom prst="rect">
            <a:avLst/>
          </a:prstGeom>
        </p:spPr>
      </p:pic>
      <p:pic>
        <p:nvPicPr>
          <p:cNvPr id="16" name="図 15">
            <a:extLst>
              <a:ext uri="{FF2B5EF4-FFF2-40B4-BE49-F238E27FC236}">
                <a16:creationId xmlns:a16="http://schemas.microsoft.com/office/drawing/2014/main" id="{C5F2F24A-C6FC-0094-6F17-D5C8C897B87C}"/>
              </a:ext>
            </a:extLst>
          </p:cNvPr>
          <p:cNvPicPr>
            <a:picLocks noChangeAspect="1"/>
          </p:cNvPicPr>
          <p:nvPr/>
        </p:nvPicPr>
        <p:blipFill>
          <a:blip r:embed="rId7"/>
          <a:stretch>
            <a:fillRect/>
          </a:stretch>
        </p:blipFill>
        <p:spPr>
          <a:xfrm>
            <a:off x="1285355" y="3251743"/>
            <a:ext cx="4686820" cy="975736"/>
          </a:xfrm>
          <a:prstGeom prst="rect">
            <a:avLst/>
          </a:prstGeom>
        </p:spPr>
      </p:pic>
      <p:pic>
        <p:nvPicPr>
          <p:cNvPr id="18" name="図 17">
            <a:extLst>
              <a:ext uri="{FF2B5EF4-FFF2-40B4-BE49-F238E27FC236}">
                <a16:creationId xmlns:a16="http://schemas.microsoft.com/office/drawing/2014/main" id="{252627A7-3729-748F-4FE2-99D15850F4B7}"/>
              </a:ext>
            </a:extLst>
          </p:cNvPr>
          <p:cNvPicPr>
            <a:picLocks noChangeAspect="1"/>
          </p:cNvPicPr>
          <p:nvPr/>
        </p:nvPicPr>
        <p:blipFill>
          <a:blip r:embed="rId8"/>
          <a:stretch>
            <a:fillRect/>
          </a:stretch>
        </p:blipFill>
        <p:spPr>
          <a:xfrm>
            <a:off x="2983672" y="5649041"/>
            <a:ext cx="2392068" cy="287048"/>
          </a:xfrm>
          <a:prstGeom prst="rect">
            <a:avLst/>
          </a:prstGeom>
        </p:spPr>
      </p:pic>
      <p:pic>
        <p:nvPicPr>
          <p:cNvPr id="20" name="図 19">
            <a:extLst>
              <a:ext uri="{FF2B5EF4-FFF2-40B4-BE49-F238E27FC236}">
                <a16:creationId xmlns:a16="http://schemas.microsoft.com/office/drawing/2014/main" id="{B374D655-73D0-42D3-0BF7-2C5964650D92}"/>
              </a:ext>
            </a:extLst>
          </p:cNvPr>
          <p:cNvPicPr>
            <a:picLocks noChangeAspect="1"/>
          </p:cNvPicPr>
          <p:nvPr/>
        </p:nvPicPr>
        <p:blipFill>
          <a:blip r:embed="rId9"/>
          <a:stretch>
            <a:fillRect/>
          </a:stretch>
        </p:blipFill>
        <p:spPr>
          <a:xfrm>
            <a:off x="1285355" y="4975209"/>
            <a:ext cx="1965987" cy="418055"/>
          </a:xfrm>
          <a:prstGeom prst="rect">
            <a:avLst/>
          </a:prstGeom>
        </p:spPr>
      </p:pic>
      <p:pic>
        <p:nvPicPr>
          <p:cNvPr id="23" name="図 22">
            <a:extLst>
              <a:ext uri="{FF2B5EF4-FFF2-40B4-BE49-F238E27FC236}">
                <a16:creationId xmlns:a16="http://schemas.microsoft.com/office/drawing/2014/main" id="{C4DF8BF0-6102-38BB-326E-2C6DEF1A1021}"/>
              </a:ext>
            </a:extLst>
          </p:cNvPr>
          <p:cNvPicPr>
            <a:picLocks noChangeAspect="1"/>
          </p:cNvPicPr>
          <p:nvPr/>
        </p:nvPicPr>
        <p:blipFill>
          <a:blip r:embed="rId10"/>
          <a:stretch>
            <a:fillRect/>
          </a:stretch>
        </p:blipFill>
        <p:spPr>
          <a:xfrm>
            <a:off x="918661" y="5740231"/>
            <a:ext cx="112618" cy="147270"/>
          </a:xfrm>
          <a:prstGeom prst="rect">
            <a:avLst/>
          </a:prstGeom>
        </p:spPr>
      </p:pic>
    </p:spTree>
    <p:extLst>
      <p:ext uri="{BB962C8B-B14F-4D97-AF65-F5344CB8AC3E}">
        <p14:creationId xmlns:p14="http://schemas.microsoft.com/office/powerpoint/2010/main" val="37239972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　</a:t>
            </a:r>
            <a:r>
              <a:rPr kumimoji="1" lang="en-US" altLang="ja-JP" dirty="0">
                <a:latin typeface="Hiragino Kaku Gothic Std W8" panose="020B0800000000000000" pitchFamily="34" charset="-128"/>
                <a:ea typeface="Hiragino Kaku Gothic Std W8" panose="020B0800000000000000" pitchFamily="34" charset="-128"/>
              </a:rPr>
              <a:t>(2/2)</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　　　　　　　　では、</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よって、光が</a:t>
            </a:r>
            <a:r>
              <a:rPr lang="en-US" altLang="ja-JP" sz="1800" dirty="0"/>
              <a:t>BH</a:t>
            </a:r>
            <a:r>
              <a:rPr lang="ja-JP" altLang="en-US" sz="1800"/>
              <a:t>を　　周して　　方向に散乱するときの衝突係数は</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a:t>/n</a:t>
            </a:r>
            <a:endParaRPr lang="en-US" dirty="0"/>
          </a:p>
        </p:txBody>
      </p:sp>
      <p:pic>
        <p:nvPicPr>
          <p:cNvPr id="9" name="図 8">
            <a:extLst>
              <a:ext uri="{FF2B5EF4-FFF2-40B4-BE49-F238E27FC236}">
                <a16:creationId xmlns:a16="http://schemas.microsoft.com/office/drawing/2014/main" id="{E4E352EE-EDF2-18FE-53B7-E91FFE28FFC3}"/>
              </a:ext>
            </a:extLst>
          </p:cNvPr>
          <p:cNvPicPr>
            <a:picLocks noChangeAspect="1"/>
          </p:cNvPicPr>
          <p:nvPr/>
        </p:nvPicPr>
        <p:blipFill>
          <a:blip r:embed="rId3"/>
          <a:stretch>
            <a:fillRect/>
          </a:stretch>
        </p:blipFill>
        <p:spPr>
          <a:xfrm>
            <a:off x="859954" y="1362298"/>
            <a:ext cx="1557782" cy="247373"/>
          </a:xfrm>
          <a:prstGeom prst="rect">
            <a:avLst/>
          </a:prstGeom>
        </p:spPr>
      </p:pic>
      <p:pic>
        <p:nvPicPr>
          <p:cNvPr id="11" name="図 10">
            <a:extLst>
              <a:ext uri="{FF2B5EF4-FFF2-40B4-BE49-F238E27FC236}">
                <a16:creationId xmlns:a16="http://schemas.microsoft.com/office/drawing/2014/main" id="{7DD3BD1C-A1A3-393D-17B1-D5B0FFD0FA3A}"/>
              </a:ext>
            </a:extLst>
          </p:cNvPr>
          <p:cNvPicPr>
            <a:picLocks noChangeAspect="1"/>
          </p:cNvPicPr>
          <p:nvPr/>
        </p:nvPicPr>
        <p:blipFill>
          <a:blip r:embed="rId4"/>
          <a:stretch>
            <a:fillRect/>
          </a:stretch>
        </p:blipFill>
        <p:spPr>
          <a:xfrm>
            <a:off x="3427278" y="1333607"/>
            <a:ext cx="863600" cy="342900"/>
          </a:xfrm>
          <a:prstGeom prst="rect">
            <a:avLst/>
          </a:prstGeom>
        </p:spPr>
      </p:pic>
      <p:pic>
        <p:nvPicPr>
          <p:cNvPr id="12" name="図 11">
            <a:extLst>
              <a:ext uri="{FF2B5EF4-FFF2-40B4-BE49-F238E27FC236}">
                <a16:creationId xmlns:a16="http://schemas.microsoft.com/office/drawing/2014/main" id="{6D9C7C69-B35F-5756-62EB-D921B4DADE10}"/>
              </a:ext>
            </a:extLst>
          </p:cNvPr>
          <p:cNvPicPr>
            <a:picLocks noChangeAspect="1"/>
          </p:cNvPicPr>
          <p:nvPr/>
        </p:nvPicPr>
        <p:blipFill>
          <a:blip r:embed="rId5"/>
          <a:stretch>
            <a:fillRect/>
          </a:stretch>
        </p:blipFill>
        <p:spPr>
          <a:xfrm>
            <a:off x="2843345" y="2276765"/>
            <a:ext cx="152788" cy="129870"/>
          </a:xfrm>
          <a:prstGeom prst="rect">
            <a:avLst/>
          </a:prstGeom>
        </p:spPr>
      </p:pic>
      <p:pic>
        <p:nvPicPr>
          <p:cNvPr id="13" name="図 12">
            <a:extLst>
              <a:ext uri="{FF2B5EF4-FFF2-40B4-BE49-F238E27FC236}">
                <a16:creationId xmlns:a16="http://schemas.microsoft.com/office/drawing/2014/main" id="{B1862303-72C8-FDAE-07B5-78A8BB10A6D3}"/>
              </a:ext>
            </a:extLst>
          </p:cNvPr>
          <p:cNvPicPr>
            <a:picLocks noChangeAspect="1"/>
          </p:cNvPicPr>
          <p:nvPr/>
        </p:nvPicPr>
        <p:blipFill>
          <a:blip r:embed="rId6"/>
          <a:stretch>
            <a:fillRect/>
          </a:stretch>
        </p:blipFill>
        <p:spPr>
          <a:xfrm>
            <a:off x="4000115" y="2276765"/>
            <a:ext cx="158176" cy="180773"/>
          </a:xfrm>
          <a:prstGeom prst="rect">
            <a:avLst/>
          </a:prstGeom>
        </p:spPr>
      </p:pic>
      <p:pic>
        <p:nvPicPr>
          <p:cNvPr id="15" name="図 14">
            <a:extLst>
              <a:ext uri="{FF2B5EF4-FFF2-40B4-BE49-F238E27FC236}">
                <a16:creationId xmlns:a16="http://schemas.microsoft.com/office/drawing/2014/main" id="{67A38D8F-78D3-A02D-ACBB-8D29C2586ED4}"/>
              </a:ext>
            </a:extLst>
          </p:cNvPr>
          <p:cNvPicPr>
            <a:picLocks noChangeAspect="1"/>
          </p:cNvPicPr>
          <p:nvPr/>
        </p:nvPicPr>
        <p:blipFill>
          <a:blip r:embed="rId7"/>
          <a:stretch>
            <a:fillRect/>
          </a:stretch>
        </p:blipFill>
        <p:spPr>
          <a:xfrm>
            <a:off x="1464646" y="3156134"/>
            <a:ext cx="3925263" cy="303695"/>
          </a:xfrm>
          <a:prstGeom prst="rect">
            <a:avLst/>
          </a:prstGeom>
        </p:spPr>
      </p:pic>
    </p:spTree>
    <p:extLst>
      <p:ext uri="{BB962C8B-B14F-4D97-AF65-F5344CB8AC3E}">
        <p14:creationId xmlns:p14="http://schemas.microsoft.com/office/powerpoint/2010/main" val="26979317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17</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図の作成</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18</a:t>
            </a:fld>
            <a:r>
              <a:rPr lang="en-US"/>
              <a:t>/n</a:t>
            </a:r>
            <a:endParaRPr lang="en-US" dirty="0"/>
          </a:p>
        </p:txBody>
      </p:sp>
    </p:spTree>
    <p:extLst>
      <p:ext uri="{BB962C8B-B14F-4D97-AF65-F5344CB8AC3E}">
        <p14:creationId xmlns:p14="http://schemas.microsoft.com/office/powerpoint/2010/main" val="36055992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円盤のある点を通る軌道の散乱角</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球面三角法の予余弦定理</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上の</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下の</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a:t>/n</a:t>
            </a:r>
            <a:endParaRPr lang="en-US" dirty="0"/>
          </a:p>
        </p:txBody>
      </p:sp>
      <p:pic>
        <p:nvPicPr>
          <p:cNvPr id="5" name="図 4">
            <a:extLst>
              <a:ext uri="{FF2B5EF4-FFF2-40B4-BE49-F238E27FC236}">
                <a16:creationId xmlns:a16="http://schemas.microsoft.com/office/drawing/2014/main" id="{C46D41FD-3747-EBA5-D95A-D1AAEC40CACD}"/>
              </a:ext>
            </a:extLst>
          </p:cNvPr>
          <p:cNvPicPr>
            <a:picLocks noChangeAspect="1"/>
          </p:cNvPicPr>
          <p:nvPr/>
        </p:nvPicPr>
        <p:blipFill>
          <a:blip r:embed="rId3"/>
          <a:stretch>
            <a:fillRect/>
          </a:stretch>
        </p:blipFill>
        <p:spPr>
          <a:xfrm>
            <a:off x="3503766" y="1403868"/>
            <a:ext cx="3982884" cy="224599"/>
          </a:xfrm>
          <a:prstGeom prst="rect">
            <a:avLst/>
          </a:prstGeom>
        </p:spPr>
      </p:pic>
      <p:pic>
        <p:nvPicPr>
          <p:cNvPr id="8" name="図 7">
            <a:extLst>
              <a:ext uri="{FF2B5EF4-FFF2-40B4-BE49-F238E27FC236}">
                <a16:creationId xmlns:a16="http://schemas.microsoft.com/office/drawing/2014/main" id="{39F64B9B-3CA6-588E-05A6-5746858AD30B}"/>
              </a:ext>
            </a:extLst>
          </p:cNvPr>
          <p:cNvPicPr>
            <a:picLocks noChangeAspect="1"/>
          </p:cNvPicPr>
          <p:nvPr/>
        </p:nvPicPr>
        <p:blipFill>
          <a:blip r:embed="rId4"/>
          <a:stretch>
            <a:fillRect/>
          </a:stretch>
        </p:blipFill>
        <p:spPr>
          <a:xfrm>
            <a:off x="1061884" y="4735269"/>
            <a:ext cx="6424766" cy="741114"/>
          </a:xfrm>
          <a:prstGeom prst="rect">
            <a:avLst/>
          </a:prstGeom>
        </p:spPr>
      </p:pic>
      <p:pic>
        <p:nvPicPr>
          <p:cNvPr id="9" name="図 8">
            <a:extLst>
              <a:ext uri="{FF2B5EF4-FFF2-40B4-BE49-F238E27FC236}">
                <a16:creationId xmlns:a16="http://schemas.microsoft.com/office/drawing/2014/main" id="{A345C1DC-0BEC-502C-E98F-E505D4EF8CCD}"/>
              </a:ext>
            </a:extLst>
          </p:cNvPr>
          <p:cNvPicPr>
            <a:picLocks noChangeAspect="1"/>
          </p:cNvPicPr>
          <p:nvPr/>
        </p:nvPicPr>
        <p:blipFill>
          <a:blip r:embed="rId5"/>
          <a:stretch>
            <a:fillRect/>
          </a:stretch>
        </p:blipFill>
        <p:spPr>
          <a:xfrm>
            <a:off x="1081389" y="2687828"/>
            <a:ext cx="5465051" cy="741114"/>
          </a:xfrm>
          <a:prstGeom prst="rect">
            <a:avLst/>
          </a:prstGeom>
        </p:spPr>
      </p:pic>
    </p:spTree>
    <p:extLst>
      <p:ext uri="{BB962C8B-B14F-4D97-AF65-F5344CB8AC3E}">
        <p14:creationId xmlns:p14="http://schemas.microsoft.com/office/powerpoint/2010/main" val="1941647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numCol="1">
            <a:normAutofit fontScale="92500" lnSpcReduction="20000"/>
          </a:bodyPr>
          <a:lstStyle/>
          <a:p>
            <a:pPr>
              <a:lnSpc>
                <a:spcPct val="150000"/>
              </a:lnSpc>
            </a:pPr>
            <a:r>
              <a:rPr lang="ja-JP" altLang="en-US" sz="1800"/>
              <a:t>光の軌道を計算する準備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dirty="0"/>
          </a:p>
          <a:p>
            <a:pPr>
              <a:lnSpc>
                <a:spcPct val="150000"/>
              </a:lnSpc>
            </a:pPr>
            <a:r>
              <a:rPr lang="en-US" altLang="ja-JP" sz="1800" dirty="0"/>
              <a:t>BH</a:t>
            </a:r>
            <a:r>
              <a:rPr lang="ja-JP" altLang="en-US" sz="1800"/>
              <a:t>付近での光の軌道</a:t>
            </a:r>
            <a:endParaRPr lang="en-US" altLang="ja-JP" sz="1800" dirty="0"/>
          </a:p>
          <a:p>
            <a:pPr lvl="1">
              <a:lnSpc>
                <a:spcPct val="150000"/>
              </a:lnSpc>
            </a:pPr>
            <a:r>
              <a:rPr lang="ja-JP" altLang="en-US" sz="1500">
                <a:solidFill>
                  <a:schemeClr val="bg2">
                    <a:lumMod val="50000"/>
                  </a:schemeClr>
                </a:solidFill>
              </a:rPr>
              <a:t>微分方程式の導出</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衝突係数と散乱角</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付近を周回する光</a:t>
            </a: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直接観測者に届く光の像の計算</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を周回して観測者に届く光の像</a:t>
            </a:r>
            <a:endParaRPr lang="en-US" altLang="ja-JP" sz="1500" dirty="0"/>
          </a:p>
          <a:p>
            <a:pPr>
              <a:lnSpc>
                <a:spcPct val="150000"/>
              </a:lnSpc>
            </a:pPr>
            <a:r>
              <a:rPr lang="ja-JP" altLang="en-US" sz="1800"/>
              <a:t>数値計算</a:t>
            </a:r>
            <a:endParaRPr lang="en-US" altLang="ja-JP" sz="1800" dirty="0"/>
          </a:p>
          <a:p>
            <a:pPr lvl="1">
              <a:lnSpc>
                <a:spcPct val="150000"/>
              </a:lnSpc>
            </a:pPr>
            <a:r>
              <a:rPr lang="ja-JP" altLang="en-US" sz="1500">
                <a:solidFill>
                  <a:schemeClr val="bg2">
                    <a:lumMod val="50000"/>
                  </a:schemeClr>
                </a:solidFill>
              </a:rPr>
              <a:t>入力と出力</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作成された像</a:t>
            </a:r>
            <a:endParaRPr lang="en-US" altLang="ja-JP" sz="1500" dirty="0">
              <a:solidFill>
                <a:schemeClr val="bg2">
                  <a:lumMod val="50000"/>
                </a:schemeClr>
              </a:solidFill>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Tree>
    <p:extLst>
      <p:ext uri="{BB962C8B-B14F-4D97-AF65-F5344CB8AC3E}">
        <p14:creationId xmlns:p14="http://schemas.microsoft.com/office/powerpoint/2010/main" val="12079493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円盤のある点を通る軌道の散乱角</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球面三角法の予余弦定理</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上の</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下の</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a:t>/n</a:t>
            </a:r>
            <a:endParaRPr lang="en-US" dirty="0"/>
          </a:p>
        </p:txBody>
      </p:sp>
      <p:pic>
        <p:nvPicPr>
          <p:cNvPr id="5" name="図 4">
            <a:extLst>
              <a:ext uri="{FF2B5EF4-FFF2-40B4-BE49-F238E27FC236}">
                <a16:creationId xmlns:a16="http://schemas.microsoft.com/office/drawing/2014/main" id="{C46D41FD-3747-EBA5-D95A-D1AAEC40CACD}"/>
              </a:ext>
            </a:extLst>
          </p:cNvPr>
          <p:cNvPicPr>
            <a:picLocks noChangeAspect="1"/>
          </p:cNvPicPr>
          <p:nvPr/>
        </p:nvPicPr>
        <p:blipFill>
          <a:blip r:embed="rId3"/>
          <a:stretch>
            <a:fillRect/>
          </a:stretch>
        </p:blipFill>
        <p:spPr>
          <a:xfrm>
            <a:off x="3503766" y="1403868"/>
            <a:ext cx="3982884" cy="224599"/>
          </a:xfrm>
          <a:prstGeom prst="rect">
            <a:avLst/>
          </a:prstGeom>
        </p:spPr>
      </p:pic>
      <p:pic>
        <p:nvPicPr>
          <p:cNvPr id="8" name="図 7">
            <a:extLst>
              <a:ext uri="{FF2B5EF4-FFF2-40B4-BE49-F238E27FC236}">
                <a16:creationId xmlns:a16="http://schemas.microsoft.com/office/drawing/2014/main" id="{39F64B9B-3CA6-588E-05A6-5746858AD30B}"/>
              </a:ext>
            </a:extLst>
          </p:cNvPr>
          <p:cNvPicPr>
            <a:picLocks noChangeAspect="1"/>
          </p:cNvPicPr>
          <p:nvPr/>
        </p:nvPicPr>
        <p:blipFill>
          <a:blip r:embed="rId4"/>
          <a:stretch>
            <a:fillRect/>
          </a:stretch>
        </p:blipFill>
        <p:spPr>
          <a:xfrm>
            <a:off x="1061884" y="4735269"/>
            <a:ext cx="6424766" cy="741114"/>
          </a:xfrm>
          <a:prstGeom prst="rect">
            <a:avLst/>
          </a:prstGeom>
        </p:spPr>
      </p:pic>
      <p:pic>
        <p:nvPicPr>
          <p:cNvPr id="9" name="図 8">
            <a:extLst>
              <a:ext uri="{FF2B5EF4-FFF2-40B4-BE49-F238E27FC236}">
                <a16:creationId xmlns:a16="http://schemas.microsoft.com/office/drawing/2014/main" id="{A345C1DC-0BEC-502C-E98F-E505D4EF8CCD}"/>
              </a:ext>
            </a:extLst>
          </p:cNvPr>
          <p:cNvPicPr>
            <a:picLocks noChangeAspect="1"/>
          </p:cNvPicPr>
          <p:nvPr/>
        </p:nvPicPr>
        <p:blipFill>
          <a:blip r:embed="rId5"/>
          <a:stretch>
            <a:fillRect/>
          </a:stretch>
        </p:blipFill>
        <p:spPr>
          <a:xfrm>
            <a:off x="1081389" y="2687828"/>
            <a:ext cx="5465051" cy="741114"/>
          </a:xfrm>
          <a:prstGeom prst="rect">
            <a:avLst/>
          </a:prstGeom>
        </p:spPr>
      </p:pic>
    </p:spTree>
    <p:extLst>
      <p:ext uri="{BB962C8B-B14F-4D97-AF65-F5344CB8AC3E}">
        <p14:creationId xmlns:p14="http://schemas.microsoft.com/office/powerpoint/2010/main" val="9251195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積分の計算</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積分</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685799" y="2012421"/>
            <a:ext cx="6741896" cy="3602933"/>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6175375" y="1933131"/>
            <a:ext cx="1534160" cy="286686"/>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6570443" y="2995563"/>
            <a:ext cx="1828801" cy="283120"/>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427695" y="4000261"/>
            <a:ext cx="1240939" cy="224058"/>
          </a:xfrm>
          <a:prstGeom prst="rect">
            <a:avLst/>
          </a:prstGeom>
        </p:spPr>
      </p:pic>
    </p:spTree>
    <p:extLst>
      <p:ext uri="{BB962C8B-B14F-4D97-AF65-F5344CB8AC3E}">
        <p14:creationId xmlns:p14="http://schemas.microsoft.com/office/powerpoint/2010/main" val="36268754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628650" y="1583630"/>
            <a:ext cx="1928571" cy="306254"/>
          </a:xfrm>
          <a:prstGeom prst="rect">
            <a:avLst/>
          </a:prstGeom>
        </p:spPr>
      </p:pic>
      <p:pic>
        <p:nvPicPr>
          <p:cNvPr id="14" name="コンテンツ プレースホルダー 13">
            <a:extLst>
              <a:ext uri="{FF2B5EF4-FFF2-40B4-BE49-F238E27FC236}">
                <a16:creationId xmlns:a16="http://schemas.microsoft.com/office/drawing/2014/main" id="{848C0AD9-E3B0-3F6C-E3C5-EF1332CC1C72}"/>
              </a:ext>
            </a:extLst>
          </p:cNvPr>
          <p:cNvPicPr>
            <a:picLocks noGrp="1" noChangeAspect="1"/>
          </p:cNvPicPr>
          <p:nvPr>
            <p:ph idx="1"/>
          </p:nvPr>
        </p:nvPicPr>
        <p:blipFill>
          <a:blip r:embed="rId4"/>
          <a:stretch>
            <a:fillRect/>
          </a:stretch>
        </p:blipFill>
        <p:spPr>
          <a:xfrm>
            <a:off x="1203693" y="2421154"/>
            <a:ext cx="3755764" cy="3499878"/>
          </a:xfrm>
        </p:spPr>
      </p:pic>
    </p:spTree>
    <p:extLst>
      <p:ext uri="{BB962C8B-B14F-4D97-AF65-F5344CB8AC3E}">
        <p14:creationId xmlns:p14="http://schemas.microsoft.com/office/powerpoint/2010/main" val="57147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24</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25</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CD29D082-A541-5C9D-469B-03F27E2D1370}"/>
              </a:ext>
            </a:extLst>
          </p:cNvPr>
          <p:cNvPicPr>
            <a:picLocks noChangeAspect="1"/>
          </p:cNvPicPr>
          <p:nvPr/>
        </p:nvPicPr>
        <p:blipFill>
          <a:blip r:embed="rId2"/>
          <a:stretch>
            <a:fillRect/>
          </a:stretch>
        </p:blipFill>
        <p:spPr>
          <a:xfrm>
            <a:off x="0" y="381000"/>
            <a:ext cx="9144000" cy="6096000"/>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6" name="図 5">
            <a:extLst>
              <a:ext uri="{FF2B5EF4-FFF2-40B4-BE49-F238E27FC236}">
                <a16:creationId xmlns:a16="http://schemas.microsoft.com/office/drawing/2014/main" id="{901BA1E6-F73D-D006-86E3-0ECC1A23F6A8}"/>
              </a:ext>
            </a:extLst>
          </p:cNvPr>
          <p:cNvPicPr>
            <a:picLocks noChangeAspect="1"/>
          </p:cNvPicPr>
          <p:nvPr/>
        </p:nvPicPr>
        <p:blipFill>
          <a:blip r:embed="rId6"/>
          <a:stretch>
            <a:fillRect/>
          </a:stretch>
        </p:blipFill>
        <p:spPr>
          <a:xfrm>
            <a:off x="2755412" y="3530321"/>
            <a:ext cx="2039367" cy="552451"/>
          </a:xfrm>
          <a:prstGeom prst="rect">
            <a:avLst/>
          </a:prstGeom>
        </p:spPr>
      </p:pic>
      <p:pic>
        <p:nvPicPr>
          <p:cNvPr id="7" name="図 6">
            <a:extLst>
              <a:ext uri="{FF2B5EF4-FFF2-40B4-BE49-F238E27FC236}">
                <a16:creationId xmlns:a16="http://schemas.microsoft.com/office/drawing/2014/main" id="{F2C6AD02-5A99-80A0-7502-0EB1BEB15229}"/>
              </a:ext>
            </a:extLst>
          </p:cNvPr>
          <p:cNvPicPr>
            <a:picLocks noChangeAspect="1"/>
          </p:cNvPicPr>
          <p:nvPr/>
        </p:nvPicPr>
        <p:blipFill>
          <a:blip r:embed="rId7"/>
          <a:stretch>
            <a:fillRect/>
          </a:stretch>
        </p:blipFill>
        <p:spPr>
          <a:xfrm>
            <a:off x="479849" y="141675"/>
            <a:ext cx="393729" cy="239325"/>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8"/>
          <a:stretch>
            <a:fillRect/>
          </a:stretch>
        </p:blipFill>
        <p:spPr>
          <a:xfrm>
            <a:off x="6907787" y="3887808"/>
            <a:ext cx="996950" cy="476250"/>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9"/>
          <a:stretch>
            <a:fillRect/>
          </a:stretch>
        </p:blipFill>
        <p:spPr>
          <a:xfrm>
            <a:off x="6907787" y="2575279"/>
            <a:ext cx="996950" cy="476250"/>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10"/>
          <a:stretch>
            <a:fillRect/>
          </a:stretch>
        </p:blipFill>
        <p:spPr>
          <a:xfrm>
            <a:off x="6907787" y="1142904"/>
            <a:ext cx="996952" cy="476251"/>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によって、天の川銀河の中心に位置する超大質量天体の影の画像が公開された。</a:t>
            </a:r>
          </a:p>
          <a:p>
            <a:pPr marL="0" indent="0">
              <a:lnSpc>
                <a:spcPct val="150000"/>
              </a:lnSpc>
              <a:buNone/>
            </a:pPr>
            <a:r>
              <a:rPr lang="ja-JP" altLang="en-US" sz="1800"/>
              <a:t>このような観測結果や研究に興味があったため、関連のある論文をレビューすることにした。</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711775" y="6037428"/>
            <a:ext cx="4591745"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30</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グループ化 36">
            <a:extLst>
              <a:ext uri="{FF2B5EF4-FFF2-40B4-BE49-F238E27FC236}">
                <a16:creationId xmlns:a16="http://schemas.microsoft.com/office/drawing/2014/main" id="{76248F0B-685E-13DB-822E-5E4860CECD5C}"/>
              </a:ext>
            </a:extLst>
          </p:cNvPr>
          <p:cNvGrpSpPr/>
          <p:nvPr/>
        </p:nvGrpSpPr>
        <p:grpSpPr>
          <a:xfrm>
            <a:off x="1219815" y="3111619"/>
            <a:ext cx="4545106" cy="1102458"/>
            <a:chOff x="1192921" y="3017490"/>
            <a:chExt cx="4545106" cy="1102458"/>
          </a:xfrm>
        </p:grpSpPr>
        <p:sp>
          <p:nvSpPr>
            <p:cNvPr id="38" name="円/楕円 37">
              <a:extLst>
                <a:ext uri="{FF2B5EF4-FFF2-40B4-BE49-F238E27FC236}">
                  <a16:creationId xmlns:a16="http://schemas.microsoft.com/office/drawing/2014/main" id="{24BCBCA7-EC38-FE32-229B-61E5CC9C9DE8}"/>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0898CC51-AAD5-9B38-BCA2-0089EA9567B0}"/>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 name="円/楕円 4">
            <a:extLst>
              <a:ext uri="{FF2B5EF4-FFF2-40B4-BE49-F238E27FC236}">
                <a16:creationId xmlns:a16="http://schemas.microsoft.com/office/drawing/2014/main" id="{C33BDFEF-FC45-8016-A3C7-ED5084B3E935}"/>
              </a:ext>
            </a:extLst>
          </p:cNvPr>
          <p:cNvSpPr/>
          <p:nvPr/>
        </p:nvSpPr>
        <p:spPr>
          <a:xfrm>
            <a:off x="2094270" y="1983729"/>
            <a:ext cx="3600000" cy="360000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31</a:t>
            </a:fld>
            <a:r>
              <a:rPr lang="en-US"/>
              <a:t>/n</a:t>
            </a:r>
            <a:endParaRPr lang="en-US" dirty="0"/>
          </a:p>
        </p:txBody>
      </p:sp>
      <p:sp>
        <p:nvSpPr>
          <p:cNvPr id="6" name="円/楕円 5">
            <a:extLst>
              <a:ext uri="{FF2B5EF4-FFF2-40B4-BE49-F238E27FC236}">
                <a16:creationId xmlns:a16="http://schemas.microsoft.com/office/drawing/2014/main" id="{7FC85601-7AC3-0F7A-0A59-20BD1C0783D7}"/>
              </a:ext>
            </a:extLst>
          </p:cNvPr>
          <p:cNvSpPr/>
          <p:nvPr/>
        </p:nvSpPr>
        <p:spPr>
          <a:xfrm>
            <a:off x="2094270" y="3371939"/>
            <a:ext cx="3600000" cy="985665"/>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335F2805-2ACC-7641-9304-2F23C4CA25A3}"/>
              </a:ext>
            </a:extLst>
          </p:cNvPr>
          <p:cNvCxnSpPr>
            <a:cxnSpLocks/>
          </p:cNvCxnSpPr>
          <p:nvPr/>
        </p:nvCxnSpPr>
        <p:spPr>
          <a:xfrm flipH="1">
            <a:off x="3894270" y="2707756"/>
            <a:ext cx="1378880" cy="115701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2" name="直線コネクタ 11">
            <a:extLst>
              <a:ext uri="{FF2B5EF4-FFF2-40B4-BE49-F238E27FC236}">
                <a16:creationId xmlns:a16="http://schemas.microsoft.com/office/drawing/2014/main" id="{09968210-9B31-F004-41D7-9E55FEF09BD9}"/>
              </a:ext>
            </a:extLst>
          </p:cNvPr>
          <p:cNvCxnSpPr>
            <a:cxnSpLocks/>
          </p:cNvCxnSpPr>
          <p:nvPr/>
        </p:nvCxnSpPr>
        <p:spPr>
          <a:xfrm flipV="1">
            <a:off x="3849189" y="3864772"/>
            <a:ext cx="45081" cy="492832"/>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grpSp>
        <p:nvGrpSpPr>
          <p:cNvPr id="44" name="グループ化 43">
            <a:extLst>
              <a:ext uri="{FF2B5EF4-FFF2-40B4-BE49-F238E27FC236}">
                <a16:creationId xmlns:a16="http://schemas.microsoft.com/office/drawing/2014/main" id="{591846B8-A9F4-FCA5-9269-F32E4A20DCD9}"/>
              </a:ext>
            </a:extLst>
          </p:cNvPr>
          <p:cNvGrpSpPr/>
          <p:nvPr/>
        </p:nvGrpSpPr>
        <p:grpSpPr>
          <a:xfrm rot="5400000">
            <a:off x="2010125" y="3185448"/>
            <a:ext cx="4545106" cy="1102458"/>
            <a:chOff x="1192921" y="3017490"/>
            <a:chExt cx="4545106" cy="1102458"/>
          </a:xfrm>
        </p:grpSpPr>
        <p:sp>
          <p:nvSpPr>
            <p:cNvPr id="45" name="円/楕円 44">
              <a:extLst>
                <a:ext uri="{FF2B5EF4-FFF2-40B4-BE49-F238E27FC236}">
                  <a16:creationId xmlns:a16="http://schemas.microsoft.com/office/drawing/2014/main" id="{F3E626DA-827C-064E-5CB3-BC4C1233DA4B}"/>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DF4A3A4C-6F96-8E00-D2B8-36482D08252E}"/>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888360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E2A68704-BD0A-BFF1-7BEB-6B2477388683}"/>
              </a:ext>
            </a:extLst>
          </p:cNvPr>
          <p:cNvSpPr>
            <a:spLocks noGrp="1"/>
          </p:cNvSpPr>
          <p:nvPr>
            <p:ph type="sldNum" sz="quarter" idx="12"/>
          </p:nvPr>
        </p:nvSpPr>
        <p:spPr/>
        <p:txBody>
          <a:bodyPr/>
          <a:lstStyle/>
          <a:p>
            <a:fld id="{48F63A3B-78C7-47BE-AE5E-E10140E04643}" type="slidenum">
              <a:rPr lang="en-US" smtClean="0"/>
              <a:pPr/>
              <a:t>32</a:t>
            </a:fld>
            <a:r>
              <a:rPr lang="en-US"/>
              <a:t>/n</a:t>
            </a:r>
            <a:endParaRPr lang="en-US" dirty="0"/>
          </a:p>
        </p:txBody>
      </p:sp>
      <p:grpSp>
        <p:nvGrpSpPr>
          <p:cNvPr id="7" name="グループ化 6">
            <a:extLst>
              <a:ext uri="{FF2B5EF4-FFF2-40B4-BE49-F238E27FC236}">
                <a16:creationId xmlns:a16="http://schemas.microsoft.com/office/drawing/2014/main" id="{C2C7F497-FC05-0656-F395-6FADD99FA80E}"/>
              </a:ext>
            </a:extLst>
          </p:cNvPr>
          <p:cNvGrpSpPr/>
          <p:nvPr/>
        </p:nvGrpSpPr>
        <p:grpSpPr>
          <a:xfrm>
            <a:off x="1192921" y="3017490"/>
            <a:ext cx="4545106" cy="1102458"/>
            <a:chOff x="1192921" y="3017490"/>
            <a:chExt cx="4545106" cy="1102458"/>
          </a:xfrm>
        </p:grpSpPr>
        <p:sp>
          <p:nvSpPr>
            <p:cNvPr id="5" name="円/楕円 4">
              <a:extLst>
                <a:ext uri="{FF2B5EF4-FFF2-40B4-BE49-F238E27FC236}">
                  <a16:creationId xmlns:a16="http://schemas.microsoft.com/office/drawing/2014/main" id="{8F3AACDE-2CBE-1436-CE5E-2A0E027F1D00}"/>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1E803A9C-C91C-9371-42D4-C658CF50DBE6}"/>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425446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今まで授業では、歪みのない時空で物理学を考えた。そこでは、屈折率が変化しなければ「光が曲がって観測者に届く」という現象は起きない。</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しかし、一般相対論を用いて歪んだ時空を考えると、光は歪んだ時空の上を進むので、この現象が起こる。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そこで今回は、時空を大きく歪ませる</a:t>
            </a:r>
            <a:r>
              <a:rPr lang="en-US" altLang="ja-JP" sz="1800" dirty="0"/>
              <a:t>BH</a:t>
            </a:r>
            <a:r>
              <a:rPr lang="ja-JP" altLang="en-US" sz="1800"/>
              <a:t>の周りに発光している薄い円盤を設定し、その観測結果を予測することでこの現象について考える。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4</a:t>
            </a:fld>
            <a:r>
              <a:rPr lang="en-US"/>
              <a:t>/n</a:t>
            </a:r>
            <a:endParaRPr lang="en-US" dirty="0"/>
          </a:p>
        </p:txBody>
      </p:sp>
    </p:spTree>
    <p:extLst>
      <p:ext uri="{BB962C8B-B14F-4D97-AF65-F5344CB8AC3E}">
        <p14:creationId xmlns:p14="http://schemas.microsoft.com/office/powerpoint/2010/main" val="2280368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光の軌道を考えるための準備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5</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軌道を示す方程式を求める手順</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が作るとされる、シュバルツシルト時空を用いて議論を進める。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BH</a:t>
            </a:r>
            <a:r>
              <a:rPr lang="ja-JP" altLang="en-US"/>
              <a:t>の作る時空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の赤道面にのみ注目する。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　</a:t>
            </a:r>
            <a:r>
              <a:rPr lang="ja-JP" altLang="en-US" sz="1800"/>
              <a:t>を波動方程式から導く</a:t>
            </a:r>
            <a:endParaRPr lang="en-US" altLang="ja-JP" sz="1800" dirty="0">
              <a:solidFill>
                <a:srgbClr val="C00000"/>
              </a:solidFill>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6" name="図 5">
            <a:extLst>
              <a:ext uri="{FF2B5EF4-FFF2-40B4-BE49-F238E27FC236}">
                <a16:creationId xmlns:a16="http://schemas.microsoft.com/office/drawing/2014/main" id="{29C1514F-E764-A9A5-D1CF-A343A19FD61D}"/>
              </a:ext>
            </a:extLst>
          </p:cNvPr>
          <p:cNvPicPr>
            <a:picLocks noChangeAspect="1"/>
          </p:cNvPicPr>
          <p:nvPr/>
        </p:nvPicPr>
        <p:blipFill>
          <a:blip r:embed="rId3"/>
          <a:stretch>
            <a:fillRect/>
          </a:stretch>
        </p:blipFill>
        <p:spPr>
          <a:xfrm>
            <a:off x="1040005" y="3619286"/>
            <a:ext cx="1559470" cy="291956"/>
          </a:xfrm>
          <a:prstGeom prst="rect">
            <a:avLst/>
          </a:prstGeom>
        </p:spPr>
      </p:pic>
      <p:pic>
        <p:nvPicPr>
          <p:cNvPr id="8" name="図 7">
            <a:extLst>
              <a:ext uri="{FF2B5EF4-FFF2-40B4-BE49-F238E27FC236}">
                <a16:creationId xmlns:a16="http://schemas.microsoft.com/office/drawing/2014/main" id="{BF6DEEA8-79AA-E248-FADD-1F973B6D7FEC}"/>
              </a:ext>
            </a:extLst>
          </p:cNvPr>
          <p:cNvPicPr>
            <a:picLocks noChangeAspect="1"/>
          </p:cNvPicPr>
          <p:nvPr/>
        </p:nvPicPr>
        <p:blipFill>
          <a:blip r:embed="rId4"/>
          <a:stretch>
            <a:fillRect/>
          </a:stretch>
        </p:blipFill>
        <p:spPr>
          <a:xfrm>
            <a:off x="1040005" y="2890821"/>
            <a:ext cx="4039433" cy="538179"/>
          </a:xfrm>
          <a:prstGeom prst="rect">
            <a:avLst/>
          </a:prstGeom>
        </p:spPr>
      </p:pic>
    </p:spTree>
    <p:extLst>
      <p:ext uri="{BB962C8B-B14F-4D97-AF65-F5344CB8AC3E}">
        <p14:creationId xmlns:p14="http://schemas.microsoft.com/office/powerpoint/2010/main" val="162533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ブラックホール付近での</a:t>
            </a:r>
            <a:br>
              <a:rPr lang="en-US" altLang="ja-JP" dirty="0"/>
            </a:br>
            <a:r>
              <a:rPr lang="ja-JP" altLang="en-US"/>
              <a:t>光の軌道</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9</a:t>
            </a:fld>
            <a:r>
              <a:rPr lang="en-US"/>
              <a:t>/n</a:t>
            </a:r>
            <a:endParaRPr lang="en-US" dirty="0"/>
          </a:p>
        </p:txBody>
      </p:sp>
    </p:spTree>
    <p:extLst>
      <p:ext uri="{BB962C8B-B14F-4D97-AF65-F5344CB8AC3E}">
        <p14:creationId xmlns:p14="http://schemas.microsoft.com/office/powerpoint/2010/main" val="2655370123"/>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41895</TotalTime>
  <Words>1104</Words>
  <Application>Microsoft Macintosh PowerPoint</Application>
  <PresentationFormat>画面に合わせる (4:3)</PresentationFormat>
  <Paragraphs>210</Paragraphs>
  <Slides>32</Slides>
  <Notes>26</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32</vt:i4>
      </vt:variant>
    </vt:vector>
  </HeadingPairs>
  <TitlesOfParts>
    <vt:vector size="37" baseType="lpstr">
      <vt:lpstr>Hiragino Kaku Gothic Std W8</vt:lpstr>
      <vt:lpstr>游ゴシック</vt:lpstr>
      <vt:lpstr>Aptos</vt:lpstr>
      <vt:lpstr>Arial</vt:lpstr>
      <vt:lpstr>Office テーマ</vt:lpstr>
      <vt:lpstr>ブラックホールを回る 薄い降着円盤の作る像</vt:lpstr>
      <vt:lpstr>目次</vt:lpstr>
      <vt:lpstr>導入</vt:lpstr>
      <vt:lpstr>導入</vt:lpstr>
      <vt:lpstr>光の軌道を考えるための準備</vt:lpstr>
      <vt:lpstr>軌道を示す方程式を求める手順</vt:lpstr>
      <vt:lpstr>BHの作る時空</vt:lpstr>
      <vt:lpstr>null測地線方程式</vt:lpstr>
      <vt:lpstr>ブラックホール付近での 光の軌道</vt:lpstr>
      <vt:lpstr>光の軌道を表す微分方程式</vt:lpstr>
      <vt:lpstr>有効ポテンシャルと運動可能領域</vt:lpstr>
      <vt:lpstr>有効ポテンシャルによる軌道の分類</vt:lpstr>
      <vt:lpstr>微分方程式の変形</vt:lpstr>
      <vt:lpstr>最近接点から無限遠までの角度</vt:lpstr>
      <vt:lpstr>光の周回数と衝突係数　(1/2)</vt:lpstr>
      <vt:lpstr>光の周回数と衝突係数　(2/2)</vt:lpstr>
      <vt:lpstr>薄い降着円盤の作る像</vt:lpstr>
      <vt:lpstr>状況設定</vt:lpstr>
      <vt:lpstr>円盤のある点を通る軌道の散乱角</vt:lpstr>
      <vt:lpstr>円盤のある点を通る軌道の散乱角</vt:lpstr>
      <vt:lpstr>積分の計算</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642</cp:revision>
  <dcterms:created xsi:type="dcterms:W3CDTF">2024-07-01T13:42:07Z</dcterms:created>
  <dcterms:modified xsi:type="dcterms:W3CDTF">2024-10-26T04:05:44Z</dcterms:modified>
</cp:coreProperties>
</file>

<file path=docProps/thumbnail.jpeg>
</file>